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264" r:id="rId3"/>
    <p:sldId id="257" r:id="rId4"/>
    <p:sldId id="258" r:id="rId5"/>
    <p:sldId id="259" r:id="rId6"/>
    <p:sldId id="260" r:id="rId7"/>
    <p:sldId id="262" r:id="rId8"/>
    <p:sldId id="265" r:id="rId9"/>
    <p:sldId id="266" r:id="rId10"/>
    <p:sldId id="267" r:id="rId11"/>
    <p:sldId id="276" r:id="rId12"/>
    <p:sldId id="269" r:id="rId13"/>
    <p:sldId id="271" r:id="rId14"/>
    <p:sldId id="279" r:id="rId15"/>
    <p:sldId id="274" r:id="rId16"/>
    <p:sldId id="268" r:id="rId17"/>
    <p:sldId id="342" r:id="rId18"/>
    <p:sldId id="273" r:id="rId19"/>
    <p:sldId id="272" r:id="rId20"/>
    <p:sldId id="275" r:id="rId21"/>
    <p:sldId id="277" r:id="rId22"/>
    <p:sldId id="285" r:id="rId23"/>
    <p:sldId id="286" r:id="rId24"/>
    <p:sldId id="290" r:id="rId25"/>
    <p:sldId id="289" r:id="rId26"/>
    <p:sldId id="291" r:id="rId27"/>
    <p:sldId id="261" r:id="rId28"/>
    <p:sldId id="292" r:id="rId29"/>
    <p:sldId id="293" r:id="rId30"/>
    <p:sldId id="278" r:id="rId31"/>
    <p:sldId id="294" r:id="rId32"/>
    <p:sldId id="298" r:id="rId33"/>
    <p:sldId id="299" r:id="rId34"/>
    <p:sldId id="295" r:id="rId35"/>
    <p:sldId id="300" r:id="rId36"/>
    <p:sldId id="296" r:id="rId37"/>
    <p:sldId id="307" r:id="rId38"/>
    <p:sldId id="301" r:id="rId39"/>
    <p:sldId id="280" r:id="rId40"/>
    <p:sldId id="306" r:id="rId41"/>
    <p:sldId id="288" r:id="rId42"/>
    <p:sldId id="281" r:id="rId43"/>
    <p:sldId id="282" r:id="rId44"/>
    <p:sldId id="284" r:id="rId45"/>
    <p:sldId id="283" r:id="rId46"/>
    <p:sldId id="302" r:id="rId47"/>
    <p:sldId id="308" r:id="rId48"/>
    <p:sldId id="312" r:id="rId49"/>
    <p:sldId id="309" r:id="rId50"/>
    <p:sldId id="315" r:id="rId51"/>
    <p:sldId id="310" r:id="rId52"/>
    <p:sldId id="314" r:id="rId53"/>
    <p:sldId id="311" r:id="rId54"/>
    <p:sldId id="313" r:id="rId55"/>
    <p:sldId id="316" r:id="rId56"/>
    <p:sldId id="303" r:id="rId57"/>
    <p:sldId id="317" r:id="rId58"/>
    <p:sldId id="318" r:id="rId59"/>
    <p:sldId id="319" r:id="rId60"/>
    <p:sldId id="320" r:id="rId61"/>
    <p:sldId id="321" r:id="rId62"/>
    <p:sldId id="324" r:id="rId63"/>
    <p:sldId id="328" r:id="rId64"/>
    <p:sldId id="326" r:id="rId65"/>
    <p:sldId id="325" r:id="rId66"/>
    <p:sldId id="304" r:id="rId67"/>
    <p:sldId id="330" r:id="rId68"/>
    <p:sldId id="331" r:id="rId69"/>
    <p:sldId id="332" r:id="rId70"/>
    <p:sldId id="323" r:id="rId71"/>
    <p:sldId id="327" r:id="rId72"/>
    <p:sldId id="333" r:id="rId73"/>
    <p:sldId id="334" r:id="rId74"/>
    <p:sldId id="335" r:id="rId75"/>
    <p:sldId id="336" r:id="rId76"/>
    <p:sldId id="341" r:id="rId77"/>
    <p:sldId id="305" r:id="rId78"/>
    <p:sldId id="338" r:id="rId79"/>
    <p:sldId id="339" r:id="rId80"/>
    <p:sldId id="340" r:id="rId81"/>
    <p:sldId id="337" r:id="rId82"/>
    <p:sldId id="329" r:id="rId8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F0F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8789" autoAdjust="0"/>
  </p:normalViewPr>
  <p:slideViewPr>
    <p:cSldViewPr snapToGrid="0">
      <p:cViewPr varScale="1">
        <p:scale>
          <a:sx n="119" d="100"/>
          <a:sy n="119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5" d="100"/>
          <a:sy n="135" d="100"/>
        </p:scale>
        <p:origin x="184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3371-E14F-4F44-89A9-DD3D0A60F8FC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42199-7472-4E01-9435-3A15BE60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03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D7258-8B7A-493C-A336-758814E9489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17953-A7E5-4E61-BC25-23E83B566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5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17953-A7E5-4E61-BC25-23E83B5661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56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17953-A7E5-4E61-BC25-23E83B5661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2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17953-A7E5-4E61-BC25-23E83B5661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2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17953-A7E5-4E61-BC25-23E83B5661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1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17953-A7E5-4E61-BC25-23E83B5661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6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3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1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2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06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5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3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5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CCC06-244F-4BE6-9F6A-E1F10696B42E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7FB75-E4C3-4125-9EE5-C7731E57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1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nngroup.com/articles/ten-usability-heuristics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4300" y="0"/>
            <a:ext cx="12306300" cy="2598821"/>
          </a:xfrm>
          <a:solidFill>
            <a:srgbClr val="F0F1EC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Design Principles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Usability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18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Interaction Design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199" y="2028825"/>
            <a:ext cx="5095876" cy="425767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goals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Target persona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Content and messaging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Context of use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1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Interaction Design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22412"/>
            <a:ext cx="11506200" cy="393382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1. Application goals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What’s the purpose of your application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problems does it solve, what needs does it address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What’s the business value of your application - what do you want to achieve by designing it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What’s the users’ benefits of your application – why would anyone use it, what incentives do you offer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Do you have competition, how is your application different than the competition, what are you advantages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do you measure your application success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38451" y="4425950"/>
            <a:ext cx="7105649" cy="206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7038" y="5712620"/>
            <a:ext cx="5838824" cy="8747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Good design is good business.</a:t>
            </a:r>
          </a:p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THOMAS WATSON, JR.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38" y="5779294"/>
            <a:ext cx="6667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0"/>
          <a:stretch/>
        </p:blipFill>
        <p:spPr>
          <a:xfrm>
            <a:off x="1838043" y="1498695"/>
            <a:ext cx="8500438" cy="450205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 Canvas 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85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Interaction Design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7" y="1592262"/>
            <a:ext cx="10086975" cy="47418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2. Target user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Who are your users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Who’s your primary persona, secondary personas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What are their needs, drivers, pain-points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What are your users’ demographics – age, sex, region, occupation, etc.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What are their attitudes and expectations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their experience – newbies, power-users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38451" y="4425950"/>
            <a:ext cx="7105649" cy="206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72163" y="5611813"/>
            <a:ext cx="5838824" cy="8747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 for somebody, alienate nobody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PAUL BOAG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63" y="5678487"/>
            <a:ext cx="6667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Interaction Design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592262"/>
            <a:ext cx="9891712" cy="8556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User types according to their approach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7630" y="3788395"/>
            <a:ext cx="8814601" cy="2812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Experts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Happy to explore new products. Want feature-rich never-before-seen technology that is customized for them.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Willing adopters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Already use similar products. Tempted to use something more sophisticated, but need to be given easy ways to adopt new features.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Mainstreamers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use technology for its own sake; Tend to learn a few key features and rarely add to their repertoire.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755" y="3114175"/>
            <a:ext cx="7259019" cy="338387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Mainstreamers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040806"/>
            <a:ext cx="1793844" cy="267653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5756" y="2689059"/>
            <a:ext cx="1804202" cy="338387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Willing adopters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5756" y="2263943"/>
            <a:ext cx="961991" cy="338387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Experts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98" y="1498695"/>
            <a:ext cx="7456528" cy="450205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 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84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Interaction Design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1597818"/>
            <a:ext cx="11572875" cy="47418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3. Content and messaging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message your application convey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What content do you present – topics and genres (articles, photos, products, etc.)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 you use the proper language -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with words, phrases and concepts familiar to 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38451" y="4425950"/>
            <a:ext cx="7105649" cy="206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76876" y="5340351"/>
            <a:ext cx="6715124" cy="1327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Content precedes design. Design in the absence of content is not design,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it's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decoration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JEFFREY ZELDMAN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6" y="5475287"/>
            <a:ext cx="666750" cy="4953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476876" y="4281690"/>
            <a:ext cx="6715124" cy="933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Content is king!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BILL GATES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6" y="4416625"/>
            <a:ext cx="6667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53" y="1557407"/>
            <a:ext cx="7086617" cy="438463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Messaging 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3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43" y="1557407"/>
            <a:ext cx="8500438" cy="438463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Guide 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5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Interaction Design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1506537"/>
            <a:ext cx="10086975" cy="47418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4. Context of use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Where is your application used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What’s users’ location when using it – home, office, outside, etc.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Is it used for professional purposes or for leisure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What device will be used to access your application – desktop, mobile, wearables, kiosks, smart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game console, etc. One or multiple devices.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38451" y="4425950"/>
            <a:ext cx="7105649" cy="206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38751" y="5514975"/>
            <a:ext cx="6619874" cy="1114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content is king, context must be the kingdom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ERIC REISS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811" y="5624513"/>
            <a:ext cx="75594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Interaction?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986" y="3971701"/>
            <a:ext cx="2139821" cy="279569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09" y="2091195"/>
            <a:ext cx="6285181" cy="1880506"/>
          </a:xfrm>
        </p:spPr>
      </p:pic>
    </p:spTree>
    <p:extLst>
      <p:ext uri="{BB962C8B-B14F-4D97-AF65-F5344CB8AC3E}">
        <p14:creationId xmlns:p14="http://schemas.microsoft.com/office/powerpoint/2010/main" val="220522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57" y="1557407"/>
            <a:ext cx="6466010" cy="438463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Multi-Device Usage Examples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9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Interaction Design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8975" y="2028825"/>
            <a:ext cx="5581650" cy="425767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User scenarios 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User stories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Workflows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Wireframes and low-fidelity prototypes</a:t>
            </a:r>
          </a:p>
        </p:txBody>
      </p:sp>
    </p:spTree>
    <p:extLst>
      <p:ext uri="{BB962C8B-B14F-4D97-AF65-F5344CB8AC3E}">
        <p14:creationId xmlns:p14="http://schemas.microsoft.com/office/powerpoint/2010/main" val="220767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1506537"/>
            <a:ext cx="11266320" cy="47418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1. User scenarios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 narrative for the interactions between a user and the application towards achieving a certain goal. Describe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context and steps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events, and/or actions which occur during 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interaction. If personas are the characters – the user scenarios are the plot.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scenarios: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Downloading a trial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Purchasing a product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Contacting support</a:t>
            </a:r>
          </a:p>
        </p:txBody>
      </p:sp>
    </p:spTree>
    <p:extLst>
      <p:ext uri="{BB962C8B-B14F-4D97-AF65-F5344CB8AC3E}">
        <p14:creationId xmlns:p14="http://schemas.microsoft.com/office/powerpoint/2010/main" val="8799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1506537"/>
            <a:ext cx="11266320" cy="47418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2. User stories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 high-level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definition of a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 in agile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software development 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methodologies. Contains one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or more sentences in the everyday or business language of the end user that captures what the user wants to achieve. 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"As a 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i="1" dirty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&gt;,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I want 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i="1" dirty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goal/desire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so that 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i="1" dirty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(optional)“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“As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200" dirty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license holder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I want </a:t>
            </a:r>
            <a:r>
              <a:rPr lang="en-US" sz="2200" dirty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able to change my billing/shipping addresses through </a:t>
            </a:r>
            <a:r>
              <a:rPr lang="en-US" sz="2200" dirty="0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so that </a:t>
            </a:r>
            <a:r>
              <a:rPr lang="en-US" sz="2200" dirty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receive my invoices at the right </a:t>
            </a:r>
            <a:r>
              <a:rPr lang="en-US" sz="2200" dirty="0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46169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Stores 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80" y="1825625"/>
            <a:ext cx="6522039" cy="4351338"/>
          </a:xfrm>
        </p:spPr>
      </p:pic>
    </p:spTree>
    <p:extLst>
      <p:ext uri="{BB962C8B-B14F-4D97-AF65-F5344CB8AC3E}">
        <p14:creationId xmlns:p14="http://schemas.microsoft.com/office/powerpoint/2010/main" val="99165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1506537"/>
            <a:ext cx="11266320" cy="47418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3. Use Cases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Describes the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behavior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need to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build into the software to meet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user’s needs from the user story. It is detailed, clear and unambiguous. It may have pre-conditions and post-conditions. One user story can have many use-cases.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Happy path / Sunny day cases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Alternative paths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Exceptions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Edge cases</a:t>
            </a:r>
          </a:p>
        </p:txBody>
      </p:sp>
    </p:spTree>
    <p:extLst>
      <p:ext uri="{BB962C8B-B14F-4D97-AF65-F5344CB8AC3E}">
        <p14:creationId xmlns:p14="http://schemas.microsoft.com/office/powerpoint/2010/main" val="23680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506537"/>
            <a:ext cx="9087853" cy="47418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4. Workflows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Workflow in interaction design is the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series of activities that are necessary to complete a task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Easy way to visualize the process described in the user scenario, user stories and use cases.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4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" y="1598512"/>
            <a:ext cx="8915401" cy="525948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F0F1EC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4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506537"/>
            <a:ext cx="9087853" cy="47418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5. Wireframes and low-fidelity prototypes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Wireframes are a quick way to arrange a webpage or interface layout.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Easy way to present basics of your concept, to prioritize features and content.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When linked into a clickable prototype they communicate and validate the logic, sequence and relations between pages or interface screens. </a:t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6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F0F1EC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 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87" y="1732547"/>
            <a:ext cx="4995542" cy="48366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2" y="1732547"/>
            <a:ext cx="4316214" cy="21314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1" y="3994484"/>
            <a:ext cx="4336287" cy="25747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771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Interaction Design?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5" y="1325563"/>
            <a:ext cx="4267200" cy="54418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793" y="3971701"/>
            <a:ext cx="2164207" cy="279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4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Interface-Level Interaction Design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950" y="2028825"/>
            <a:ext cx="5774155" cy="425767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Input tools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Navigation types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Interface organization and UI patterns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High-fidelity designs and interactive prototypes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7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Interface-Level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506537"/>
            <a:ext cx="9087853" cy="47418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1. Input tools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Mouse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Keyboard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Voice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Stylus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Remote control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Joystick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Other technologies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296" y="1583237"/>
            <a:ext cx="2707106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0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Interface-Level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506537"/>
            <a:ext cx="11149264" cy="86769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2. Navigation 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421" y="2555206"/>
            <a:ext cx="2735179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Hub and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spoke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29790" y="2555206"/>
            <a:ext cx="2754280" cy="46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Fully connected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81475" y="2520258"/>
            <a:ext cx="2047355" cy="46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Multi-level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2" y="3332500"/>
            <a:ext cx="1967664" cy="19018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7" y="3368077"/>
            <a:ext cx="1967664" cy="18307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55" y="3423504"/>
            <a:ext cx="1967664" cy="17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Interface-Level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506537"/>
            <a:ext cx="11149264" cy="86769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2. Navigation 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421" y="2555206"/>
            <a:ext cx="2735179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Hub and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spoke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29790" y="2555206"/>
            <a:ext cx="2754280" cy="46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Fully connected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81475" y="2520258"/>
            <a:ext cx="2047355" cy="46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Multi-level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90" y="3128211"/>
            <a:ext cx="1979511" cy="34894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0"/>
          <a:stretch/>
        </p:blipFill>
        <p:spPr>
          <a:xfrm>
            <a:off x="3256548" y="3197397"/>
            <a:ext cx="4401243" cy="25025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60" y="3197397"/>
            <a:ext cx="3830583" cy="25025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2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Interface-Level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506537"/>
            <a:ext cx="11149264" cy="86769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2. Navigation 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2767263"/>
            <a:ext cx="1624163" cy="46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Facets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3242" y="2840681"/>
            <a:ext cx="2015295" cy="46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Step-wise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48864" y="2840681"/>
            <a:ext cx="2597186" cy="775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Pan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zoom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4" y="3557090"/>
            <a:ext cx="1622202" cy="1901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27" y="4138147"/>
            <a:ext cx="2252962" cy="739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663" y="3937155"/>
            <a:ext cx="1001769" cy="10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6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Interface-Level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506537"/>
            <a:ext cx="11149264" cy="86769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2. Navigation 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2767263"/>
            <a:ext cx="1624163" cy="46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Facets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2840681"/>
            <a:ext cx="2015295" cy="46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Step-wise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48864" y="2840681"/>
            <a:ext cx="2597186" cy="775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Pan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zoom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7" y="3723109"/>
            <a:ext cx="3538352" cy="25502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03" y="3723109"/>
            <a:ext cx="3538352" cy="21749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64" y="3754345"/>
            <a:ext cx="3538352" cy="21125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55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Interface-Level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506537"/>
            <a:ext cx="7525753" cy="49103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3. Interface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organization and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UI patterns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Learn about them in the UI Design lecture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Useful books for UI patterns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Web Interfaces: Principles and Patterns for Rich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Interactions (By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Bill Scott, Theresa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Neil)</a:t>
            </a:r>
          </a:p>
          <a:p>
            <a:pPr marL="457200" lvl="1" indent="0">
              <a:buNone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Interfaces (By Jenifer Tidwell)</a:t>
            </a:r>
          </a:p>
          <a:p>
            <a:pPr marL="457200" lvl="1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Mobile Design Pattern Gallery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(By Theresa Neil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Pattern libraries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Collection of user interface design patterns and components, that you use in your application.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include rules for their use for specific cases. Help to maintain consistency of the interface.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3038475"/>
            <a:ext cx="1133313" cy="148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75" y="3038475"/>
            <a:ext cx="1133314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0" y="3038475"/>
            <a:ext cx="1133313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3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 Libraries Examples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1" y="2042206"/>
            <a:ext cx="5486402" cy="35070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968" y="2042206"/>
            <a:ext cx="5145218" cy="35070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58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Interface-Level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506537"/>
            <a:ext cx="10523621" cy="49103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High-fidelity designs and interactive prototypes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Learn more about design in the Graphic design lecture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Interactive prototypes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Linked together high-fidelity screens that may incorporate many functional details and use-cases, may include the visual design. Can be tested with users to discover issues in terms of navigation, functionality, logic, content messaging, etc.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Can be used as proof-of-concept, or serve as a specification for developers.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01" y="4373793"/>
            <a:ext cx="3703342" cy="24842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22" y="4373792"/>
            <a:ext cx="3664794" cy="24842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90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 Design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45" y="1590258"/>
            <a:ext cx="7282112" cy="485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5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295400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 vs.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IxD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366682"/>
            <a:ext cx="5038724" cy="3269225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 smtClean="0"/>
              <a:t>Information</a:t>
            </a:r>
          </a:p>
          <a:p>
            <a:pPr marL="0" indent="0" algn="r">
              <a:buNone/>
            </a:pPr>
            <a:r>
              <a:rPr lang="en-US" dirty="0" smtClean="0"/>
              <a:t>Structure</a:t>
            </a:r>
          </a:p>
          <a:p>
            <a:pPr marL="0" indent="0" algn="r">
              <a:buNone/>
            </a:pPr>
            <a:r>
              <a:rPr lang="en-US" dirty="0"/>
              <a:t>Systems, taxonomies </a:t>
            </a:r>
            <a:endParaRPr lang="en-US" dirty="0" smtClean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 smtClean="0"/>
              <a:t>Organization </a:t>
            </a:r>
            <a:r>
              <a:rPr lang="en-US" dirty="0"/>
              <a:t>of information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29351" y="2366682"/>
            <a:ext cx="5248274" cy="326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Goals</a:t>
            </a:r>
          </a:p>
          <a:p>
            <a:pPr marL="0" indent="0">
              <a:buNone/>
            </a:pPr>
            <a:r>
              <a:rPr lang="en-US" dirty="0" smtClean="0"/>
              <a:t>Behavior</a:t>
            </a:r>
          </a:p>
          <a:p>
            <a:pPr marL="0" indent="0">
              <a:buNone/>
            </a:pPr>
            <a:r>
              <a:rPr lang="en-US" dirty="0" smtClean="0"/>
              <a:t>Tasks, actions, process flows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Process </a:t>
            </a:r>
            <a:r>
              <a:rPr lang="en-US" dirty="0"/>
              <a:t>of </a:t>
            </a:r>
            <a:r>
              <a:rPr lang="en-US" dirty="0" smtClean="0"/>
              <a:t>exploration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48377" y="2066155"/>
            <a:ext cx="9523" cy="3569752"/>
          </a:xfrm>
          <a:prstGeom prst="line">
            <a:avLst/>
          </a:prstGeom>
          <a:ln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 Design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1491416"/>
            <a:ext cx="11389894" cy="80260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Mental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 vs.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Concept model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75346" y="2736683"/>
            <a:ext cx="4227095" cy="2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Representation of a device or software that a person has in mind before they even use it. 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People use it to predict how the system behaves.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Comes from prior experience with similar software or devices, assumptions they have, things they’ve heard others say.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Not everyone has the same mental model.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Mental models are subject to change.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8505" y="2736682"/>
            <a:ext cx="4770020" cy="3587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ctual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 that is given to the person through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design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interface of the actual product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there is a mismatch between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person’s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mental model and the product’s conceptual model, then the product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 hard to learn, hard to use,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not accepted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Concept model should match the persona you are designing for.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Concept model matching the mental model makes the design intuitive.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 the Principle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of least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surprise - users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interacting with applications have certain expectations and should not be surprised with the way application is working.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832305" y="2459875"/>
            <a:ext cx="44620" cy="3617075"/>
          </a:xfrm>
          <a:prstGeom prst="line">
            <a:avLst/>
          </a:prstGeom>
          <a:ln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1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523499"/>
            <a:ext cx="11397915" cy="28479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Learning Curve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Graphical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representation of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how hard it is to acquire proficiency.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Intuitiv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products and websites have a shallow learning curve.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Specialized software can have a steep learning curve, but still be usable. After proficiency comes efficiency and sometimes shallow learning curve and efficiency cannot be reconciled.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02" y="4398302"/>
            <a:ext cx="2398568" cy="1875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06" y="4371474"/>
            <a:ext cx="2581811" cy="20186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59680" y="5221074"/>
            <a:ext cx="891340" cy="229845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Usable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44917" y="4398302"/>
            <a:ext cx="1103389" cy="229845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Hard to learn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8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Usability?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5" y="4506850"/>
            <a:ext cx="6728160" cy="97405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Usability is a result of the team effort for proper implementation of interaction design principles.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8974557" y="2041597"/>
            <a:ext cx="2213633" cy="766763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Smart Design </a:t>
            </a:r>
          </a:p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74557" y="3365535"/>
            <a:ext cx="2213633" cy="766763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Good Engineering Execution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5160" y="2830201"/>
            <a:ext cx="352425" cy="536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5159" y="4210324"/>
            <a:ext cx="352425" cy="5429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8" name="Rectangle 7"/>
          <p:cNvSpPr/>
          <p:nvPr/>
        </p:nvSpPr>
        <p:spPr>
          <a:xfrm>
            <a:off x="8974554" y="4833458"/>
            <a:ext cx="2213633" cy="766763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Usable Product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01054" y="1674540"/>
            <a:ext cx="6665494" cy="2584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3 stages of implementing usability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Nobody is talking about usability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Everybody is talking about usability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Nobody is talking about usability</a:t>
            </a:r>
          </a:p>
        </p:txBody>
      </p:sp>
    </p:spTree>
    <p:extLst>
      <p:ext uri="{BB962C8B-B14F-4D97-AF65-F5344CB8AC3E}">
        <p14:creationId xmlns:p14="http://schemas.microsoft.com/office/powerpoint/2010/main" val="334399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81051" y="1714501"/>
            <a:ext cx="8039100" cy="471487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Jakob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Nielsen's 10 Usability Heuristics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Visibility of system status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Match between system and the real world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User control and freedom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Consistency and standards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Error prevention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Recognition rather than recall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Flexibility and efficiency of use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Aesthetic and minimalist design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Help users recognize, diagnose, and recover from errors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Help and documentation</a:t>
            </a:r>
          </a:p>
        </p:txBody>
      </p:sp>
      <p:sp>
        <p:nvSpPr>
          <p:cNvPr id="12" name="TextBox 11">
            <a:hlinkClick r:id="rId2"/>
          </p:cNvPr>
          <p:cNvSpPr txBox="1"/>
          <p:nvPr/>
        </p:nvSpPr>
        <p:spPr>
          <a:xfrm>
            <a:off x="781051" y="6168509"/>
            <a:ext cx="459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http://www.nngroup.com/articles/ten-usability-heuristics/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22" y="1714501"/>
            <a:ext cx="19907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7674" y="2136378"/>
            <a:ext cx="5972175" cy="23622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1. 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 (it actually works)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Responsive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(I know it’s working; it knows where it’s working)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Ergonomic (I can easily see, click, poke, twist, and turn stuff)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Convenient (everything is right where I need it)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Foolproof (the designer helps me to not make mistakes or break stuff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7675" y="4086225"/>
            <a:ext cx="6429375" cy="225040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2. Elegance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Clarity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Visible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(I can actually see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stuff)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Understandable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(I know what I’m looking at and get how it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works)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(the stuff I see and the procedures I am asked to follow make sense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Consistent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(the rules of the game won’t change on me unexpectedly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Predictable (when I do something, I have a clear idea what’s going to happen next)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7675" y="1453356"/>
            <a:ext cx="7658099" cy="48577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Usability Principles by Eric Reiss 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50" y="4480666"/>
            <a:ext cx="1793844" cy="22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Get There?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314825" y="2028826"/>
            <a:ext cx="4495800" cy="350520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Guidance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Error Handling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5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81051" y="1952626"/>
            <a:ext cx="5372100" cy="395287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Affordance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Information scent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Interaction states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95"/>
          <a:stretch/>
        </p:blipFill>
        <p:spPr>
          <a:xfrm>
            <a:off x="6153151" y="2276475"/>
            <a:ext cx="5814095" cy="30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81050" y="1571626"/>
            <a:ext cx="10777287" cy="395287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Affordance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Property in which the sensory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characteristics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of an object imply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its functionality and use.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natural and perceived affordance.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term "perceived affordance"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(forged by Don Norman) applies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when the object properties are perceived in a way that differs from the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real-world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physical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properties. 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Depends on the context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the element is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displayed, and the user’s mental model – previous experience and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expectations of interaction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 traditional signifiers and contextual clues.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5" y="4371473"/>
            <a:ext cx="2695074" cy="2021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33" y="4371473"/>
            <a:ext cx="6961083" cy="20213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285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Affordance 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1571625"/>
            <a:ext cx="6451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81050" y="1952626"/>
            <a:ext cx="10777287" cy="39528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2. Information scent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Information scent refers to the extent to which users can predict what they will find if they pursue a certain path through 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 or application.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 clear labels and microcopy.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" y="3586162"/>
            <a:ext cx="6986588" cy="28468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514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295400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 vs.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IxD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038724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Sitemaps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29351" y="1825625"/>
            <a:ext cx="52482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Workflows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38850" y="1695450"/>
            <a:ext cx="9525" cy="4057650"/>
          </a:xfrm>
          <a:prstGeom prst="line">
            <a:avLst/>
          </a:prstGeom>
          <a:ln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6" y="2674798"/>
            <a:ext cx="4795664" cy="2487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93" y="2785660"/>
            <a:ext cx="4395789" cy="25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Scent Examples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14" y="1574383"/>
            <a:ext cx="5762972" cy="48162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5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81050" y="1952626"/>
            <a:ext cx="7096125" cy="395287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3. Feedback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Feedback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makes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results of an interaction visible. Feedback is when an object is giving you a signal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that: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 still performing a task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Will perform a task for a certain time to its completion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succeeded performing a task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Failed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 performing 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marL="0" indent="0" fontAlgn="base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eedback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answers questions across 4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categories: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Location: Where am I?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Current Status: What’s happening – and is it still happening?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Future Status: What will happen next?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Outcomes: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What just happened?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60" y="3190875"/>
            <a:ext cx="5170127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Labels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Microcopy Went Wrong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71" y="2062162"/>
            <a:ext cx="8246458" cy="35575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63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81050" y="1952626"/>
            <a:ext cx="10777287" cy="39528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4. Interaction states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All transitions/events an interface element goes through during user’s operation with it.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Default – Selected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Active – Inactive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On hover – On mouse/key down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Other – blank (empty) state; visited; on drag; on focus; etc.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4175338"/>
            <a:ext cx="1863550" cy="2270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4" y="4175338"/>
            <a:ext cx="8437371" cy="2270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71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Real Life Blank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State Examples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99"/>
          <a:stretch/>
        </p:blipFill>
        <p:spPr>
          <a:xfrm>
            <a:off x="476250" y="1990725"/>
            <a:ext cx="3550444" cy="3952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3" r="7041"/>
          <a:stretch/>
        </p:blipFill>
        <p:spPr>
          <a:xfrm>
            <a:off x="4210050" y="1990725"/>
            <a:ext cx="4429125" cy="39528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531" y="1990725"/>
            <a:ext cx="2964078" cy="39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8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Blank State Examples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72" y="1335088"/>
            <a:ext cx="7255656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1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2028826"/>
            <a:ext cx="6448425" cy="402907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Paradox of the active user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Clear entry points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Onboarding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Primary actions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Progressive disclosure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49" y="2209799"/>
            <a:ext cx="4737897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1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2028826"/>
            <a:ext cx="5676901" cy="402907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Paradox of the active user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Users never read manuals but start using the software immediately.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Motivated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get started and to get their immediate task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done.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Don't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care about the system as such and don't want to spend time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 set up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learning.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paradox because users would save time in the long term by taking some initial time to optimize the system and learn more about it.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5" y="2238375"/>
            <a:ext cx="5327649" cy="29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2028826"/>
            <a:ext cx="5105401" cy="40290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2. Clear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entry points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Give people a set of clear entry points into the application or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based on their most common tasks or destinations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“Doors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" into the main content of the site or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application.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Useful when 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significant number of users will be first time users or infrequent users.</a:t>
            </a:r>
          </a:p>
          <a:p>
            <a:endParaRPr lang="en-US" sz="1600" dirty="0" smtClean="0"/>
          </a:p>
          <a:p>
            <a:endParaRPr lang="en-US" sz="1600" dirty="0"/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07" y="2486026"/>
            <a:ext cx="5684280" cy="31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Entry Points Examples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2082165"/>
            <a:ext cx="5640957" cy="38358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433" y="2082165"/>
            <a:ext cx="5662695" cy="38358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06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Interaction Design?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9413" y="1879600"/>
            <a:ext cx="6943724" cy="2546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Development of application flows to facilitate user tasks defining how the user interacts with the site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functionality. Through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interaction design we define how the system behaves in response to the user.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JESSE JAMES GARRETT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63" y="1974056"/>
            <a:ext cx="666750" cy="495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838451" y="4425950"/>
            <a:ext cx="7105649" cy="206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IxD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deals with user actions leading to certain reactions from the device or application they are working on to complete a specific task or achieve a certain goal.</a:t>
            </a:r>
          </a:p>
        </p:txBody>
      </p:sp>
    </p:spTree>
    <p:extLst>
      <p:ext uri="{BB962C8B-B14F-4D97-AF65-F5344CB8AC3E}">
        <p14:creationId xmlns:p14="http://schemas.microsoft.com/office/powerpoint/2010/main" val="415557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2028826"/>
            <a:ext cx="5105401" cy="40290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3. Onboarding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That process of helping people get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started.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Welcome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experiences for new users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 ease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them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 explore and know your application.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commonly limited to a first-time use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scenario.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Present the key benefits of using the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or teach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app’s main features so new users can use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it immediately.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Popular techniques: tutorial (at the start); walkthrough (sequential steps);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coachmarks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(contextual help);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/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3075"/>
            <a:ext cx="5214937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Onboarding Examples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" y="2425617"/>
            <a:ext cx="5640957" cy="31489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4" y="2425617"/>
            <a:ext cx="5616605" cy="31489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7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2028826"/>
            <a:ext cx="5772151" cy="40290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4. Primary action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Having an obvious target action that makes sense for most people most of the time both reinforces a sense of the goal that people are working towards and makes it easy to take action to accomplish that goal.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Useful when there are multiple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possible commands within a given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view.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Increase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likelihood that they will choose the right action for a given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context.</a:t>
            </a:r>
          </a:p>
          <a:p>
            <a:endParaRPr lang="en-US" sz="1600" dirty="0"/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743076"/>
            <a:ext cx="2938462" cy="439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6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Action Examples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778478"/>
            <a:ext cx="5121437" cy="4127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6" y="1778478"/>
            <a:ext cx="6180164" cy="41270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71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2028826"/>
            <a:ext cx="5772151" cy="402907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5. Progressive disclosure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 of the information that the user may need to see during the complete process may seem overwhelming if shown initially.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 sub-tasks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 provided to users in a step-by-step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manner – only when needed – and may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differ based on responses or interactions during previous steps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Helps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maintain the focus of a user's attention by reducing clutter, confusion, and cognitive workload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Improves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usability by presenting only the minimum data required for the task at hand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Defers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advanced or rarely used features to a secondary screen, making applications easier to learn and less error-prone.</a:t>
            </a:r>
          </a:p>
          <a:p>
            <a:endParaRPr lang="en-US" sz="1600" dirty="0"/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5"/>
          <a:stretch/>
        </p:blipFill>
        <p:spPr>
          <a:xfrm>
            <a:off x="7038828" y="1457322"/>
            <a:ext cx="1998645" cy="50863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6"/>
          <a:stretch/>
        </p:blipFill>
        <p:spPr>
          <a:xfrm>
            <a:off x="9428331" y="1457323"/>
            <a:ext cx="1982139" cy="50958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717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Progressive Disclosure Examples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1" y="1427705"/>
            <a:ext cx="3224236" cy="4828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37" y="1626078"/>
            <a:ext cx="3882118" cy="46301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19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7699" y="1905001"/>
            <a:ext cx="6315075" cy="4010024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Interaction cost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Recognition vs. recall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Sequence, flow and interruption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Good defaults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Customization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Perceived performance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29" y="1905001"/>
            <a:ext cx="2948895" cy="39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3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1580147"/>
            <a:ext cx="6828423" cy="498107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1. Interaction cost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sum of efforts — mental and physical — that the users must deploy in interacting with a site in order to reach their goals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measure of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usability – the lower the cost, the more usable the app is.</a:t>
            </a:r>
          </a:p>
          <a:p>
            <a:pPr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Usable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minimize the interaction cost required to attain a variety of user goals. That is, they minimize: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reading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scrolling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looking around in order to find relevant information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comprehending information presented to you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clicking or touching (without making mistakes)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typing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loads and waiting times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attention switches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memory load ­– the information that users must remember in order to complete their task.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29" y="2305049"/>
            <a:ext cx="25717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4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5" y="1580147"/>
            <a:ext cx="5889960" cy="49810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2. Recognition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vs. recall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Recognition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easier than recall.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Recognition makes use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of context. And context can help you remember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Minimize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user's memory load by making objects, actions, and options visible.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user should not have to remember information from one part of the dialogue to another.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5" y="1580147"/>
            <a:ext cx="5889960" cy="49810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3. Sequence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flow and interruption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Events occurring while exploring and using applications must occur in a logical sequence. Users must not zig-zag within and across pages or screens.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Interaction with the application should happen in a seamless flow. Users must have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control over their actions during the activity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Any difficult parts should be broken into stages, so they are overcome quickly.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Any elements or events that distract users’ attention from their primary goals are disruptions and must be avoided or minimized.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0"/>
          <a:stretch/>
        </p:blipFill>
        <p:spPr>
          <a:xfrm>
            <a:off x="6641432" y="2398295"/>
            <a:ext cx="5114722" cy="214215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198793" y="2294021"/>
            <a:ext cx="763354" cy="3449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9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F0F1EC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It Look Like This?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1"/>
          <a:stretch/>
        </p:blipFill>
        <p:spPr>
          <a:xfrm>
            <a:off x="3076575" y="1463485"/>
            <a:ext cx="6953250" cy="53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7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Sequence and Flow 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64" y="1850506"/>
            <a:ext cx="6221671" cy="41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2028826"/>
            <a:ext cx="5105401" cy="40290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4. Good defaults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Wherever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appropriate use to spare user’s work.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Prefill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form fields with your best guesses at the values the user wants.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Land user on a screen that is most probable to start work from.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 previous input, location detection, etc.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/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670" y="1533524"/>
            <a:ext cx="2594530" cy="46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3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Good Defaults Examples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981200"/>
            <a:ext cx="5286375" cy="390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2571750"/>
            <a:ext cx="5614291" cy="244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2028826"/>
            <a:ext cx="5105401" cy="40290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5. Customization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Customization happens when the 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tells the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they prefer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see or how to use certain features.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Personalization happens when the 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modifies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its behavior to suit its predictions about the current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user's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interests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Consists of adapting interfaces and configuring functionality.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82" y="2603333"/>
            <a:ext cx="4171124" cy="26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Customization 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540" y="1567360"/>
            <a:ext cx="7776160" cy="47468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71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2028826"/>
            <a:ext cx="5105401" cy="40290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6. Perceived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Refers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how quickly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 application feature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appears to perform its task.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important for application usage, but it means less when the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end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users can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actually sense the improvement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amount of time an application takes to start up, or a file to download, is not made faster by showing a startup screen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file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progress bar. It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appears faster to the user as well as providing a visual cue to let them know the system is handling their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request.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60" y="1495425"/>
            <a:ext cx="2777839" cy="48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2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Perceived Performance 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4" y="1595935"/>
            <a:ext cx="7640332" cy="47468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39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83770" y="1866901"/>
            <a:ext cx="4888330" cy="350520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Error types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Error prevention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30" y="2038350"/>
            <a:ext cx="5549745" cy="37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5" y="2028826"/>
            <a:ext cx="6562726" cy="40290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1. Error types – slips and mistakes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Slips occur when users intend to perform one action, but end up doing another (often similar) action. For example, typing an “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” instead of an “o” counts as 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slip.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Typically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made when users are on autopilot, and when they do not fully devote their attention resources to the task at hand.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Mistakes are made when users have goals that are inappropriate for the current problem or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task.</a:t>
            </a:r>
            <a:r>
              <a:rPr lang="en-US" sz="1400" dirty="0"/>
              <a:t> </a:t>
            </a:r>
            <a:endParaRPr lang="en-US" sz="1400" dirty="0" smtClean="0"/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Conscious errors that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arise when a user has incomplete or incorrect information about the task, and develops a mental model that doesn’t match how the interface actually works.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5" y="2409825"/>
            <a:ext cx="3771901" cy="282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0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2028826"/>
            <a:ext cx="7762876" cy="40290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1. Error types – according to the outcome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Errors with a positive consequence are actions that do not give the desired result,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but provide the person with information that helps him or her achieve an overall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goal.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Errors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a negative consequence are those that result in a dead end, undo a positive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consequence, send the person back to a starting point, or result in action that cannot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reversed.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Errors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a neutral consequence are errors that have no effect on task completion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Tunnel action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Tunnel action is where you keep doing the same task over and over, even though it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isn’t working. Occurs more frequently when people are under stress.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7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IxD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Principles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0" y="1544637"/>
            <a:ext cx="7896224" cy="474186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Conceptual principles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Define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digital products should be like and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they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fit structurally into the broad context of use required by their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users.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Behavioral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(functional) principles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a product should behave—in general and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specific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contexts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Interface-level principles 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effective strategies for the organization,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navigation, and communication of behavior and information.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38451" y="4425950"/>
            <a:ext cx="7105649" cy="206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986" y="4031281"/>
            <a:ext cx="2139821" cy="26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924" y="2028826"/>
            <a:ext cx="5686426" cy="45243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 Error prevention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Make careful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design which prevents a problem from occurring in the first place.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Eliminate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error-prone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conditions and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nclude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elpful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onstraints.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Choose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good defaults, so users have to do less to accomplish a task.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forgiving formatting for data input.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Preview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before commit.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Present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users with a confirmation option before they commit to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actions that may have destructive effect.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Warn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before errors are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 options to recover.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Support “Undo” option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safety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net that makes these errors less costly. 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15" y="2850328"/>
            <a:ext cx="5418663" cy="201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Error Prevention Examples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8"/>
          <a:stretch/>
        </p:blipFill>
        <p:spPr>
          <a:xfrm>
            <a:off x="885825" y="2043257"/>
            <a:ext cx="6730654" cy="4190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5" y="2047876"/>
            <a:ext cx="2358524" cy="4186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8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2820" y="1866900"/>
            <a:ext cx="5993230" cy="35813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 for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standing through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all that UX rubbish!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31" y="1866901"/>
            <a:ext cx="4065894" cy="27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0F1EC"/>
          </a:solidFill>
        </p:spPr>
        <p:txBody>
          <a:bodyPr>
            <a:norm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IxD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Principles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544637"/>
            <a:ext cx="5181600" cy="457993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Conceptual principles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principles 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Interface-level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principles 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32316" y="1670048"/>
            <a:ext cx="1572044" cy="323850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2316" y="2030411"/>
            <a:ext cx="1572044" cy="323850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32316" y="2390775"/>
            <a:ext cx="1572044" cy="323850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2316" y="2750345"/>
            <a:ext cx="1572044" cy="323850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32316" y="3109915"/>
            <a:ext cx="1572044" cy="323850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32316" y="4010025"/>
            <a:ext cx="1572044" cy="1647825"/>
          </a:xfrm>
          <a:prstGeom prst="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0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3144</TotalTime>
  <Words>2731</Words>
  <Application>Microsoft Office PowerPoint</Application>
  <PresentationFormat>Widescreen</PresentationFormat>
  <Paragraphs>469</Paragraphs>
  <Slides>82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Courier New</vt:lpstr>
      <vt:lpstr>Wingdings</vt:lpstr>
      <vt:lpstr>Office Theme</vt:lpstr>
      <vt:lpstr>Interaction Design Principles and Usability </vt:lpstr>
      <vt:lpstr>What’s Interaction?</vt:lpstr>
      <vt:lpstr>What’s Interaction Design?</vt:lpstr>
      <vt:lpstr>IA vs. IxD</vt:lpstr>
      <vt:lpstr>IA vs. IxD</vt:lpstr>
      <vt:lpstr>What’s Interaction Design?</vt:lpstr>
      <vt:lpstr>PowerPoint Presentation</vt:lpstr>
      <vt:lpstr>IxD Principles</vt:lpstr>
      <vt:lpstr>IxD Principles</vt:lpstr>
      <vt:lpstr>Conceptual Interaction Design</vt:lpstr>
      <vt:lpstr>Conceptual Interaction Design</vt:lpstr>
      <vt:lpstr>Lean Canvas Example</vt:lpstr>
      <vt:lpstr>Conceptual Interaction Design</vt:lpstr>
      <vt:lpstr>Conceptual Interaction Design</vt:lpstr>
      <vt:lpstr>Persona Example</vt:lpstr>
      <vt:lpstr>Conceptual Interaction Design</vt:lpstr>
      <vt:lpstr>Messaging Example</vt:lpstr>
      <vt:lpstr>Content Guide Example</vt:lpstr>
      <vt:lpstr>Conceptual Interaction Design</vt:lpstr>
      <vt:lpstr>Multi-Device Usage Examples</vt:lpstr>
      <vt:lpstr>Functional Interaction Design</vt:lpstr>
      <vt:lpstr>Functional Interaction Design</vt:lpstr>
      <vt:lpstr>Functional Interaction Design</vt:lpstr>
      <vt:lpstr>User Stores Example</vt:lpstr>
      <vt:lpstr>Functional Interaction Design</vt:lpstr>
      <vt:lpstr>Functional Interaction Design</vt:lpstr>
      <vt:lpstr>PowerPoint Presentation</vt:lpstr>
      <vt:lpstr>Functional Interaction Design</vt:lpstr>
      <vt:lpstr>PowerPoint Presentation</vt:lpstr>
      <vt:lpstr>Interface-Level Interaction Design</vt:lpstr>
      <vt:lpstr>Interface-Level Interaction Design</vt:lpstr>
      <vt:lpstr>Interface-Level Interaction Design</vt:lpstr>
      <vt:lpstr>Interface-Level Interaction Design</vt:lpstr>
      <vt:lpstr>Interface-Level Interaction Design</vt:lpstr>
      <vt:lpstr>Interface-Level Interaction Design</vt:lpstr>
      <vt:lpstr>Interface-Level Interaction Design</vt:lpstr>
      <vt:lpstr>Pattern Libraries Examples</vt:lpstr>
      <vt:lpstr>Interface-Level Interaction Design</vt:lpstr>
      <vt:lpstr>Intuitive Design</vt:lpstr>
      <vt:lpstr>Intuitive Design</vt:lpstr>
      <vt:lpstr>Intuitive Design</vt:lpstr>
      <vt:lpstr>What about Usability?</vt:lpstr>
      <vt:lpstr>Usability Principles</vt:lpstr>
      <vt:lpstr>Usability Principles</vt:lpstr>
      <vt:lpstr>How to Get There?</vt:lpstr>
      <vt:lpstr>Orientation</vt:lpstr>
      <vt:lpstr>Orientation</vt:lpstr>
      <vt:lpstr>Affordance Example</vt:lpstr>
      <vt:lpstr>Orientation</vt:lpstr>
      <vt:lpstr>Information Scent Examples</vt:lpstr>
      <vt:lpstr>Orientation</vt:lpstr>
      <vt:lpstr>Labels and Microcopy Went Wrong</vt:lpstr>
      <vt:lpstr>Orientation</vt:lpstr>
      <vt:lpstr>Real Life Blank State Examples</vt:lpstr>
      <vt:lpstr>Blank State Examples</vt:lpstr>
      <vt:lpstr>Guidance</vt:lpstr>
      <vt:lpstr>Guidance</vt:lpstr>
      <vt:lpstr>Guidance</vt:lpstr>
      <vt:lpstr>Clear Entry Points Examples</vt:lpstr>
      <vt:lpstr>Guidance</vt:lpstr>
      <vt:lpstr>Onboarding Examples</vt:lpstr>
      <vt:lpstr>Guidance</vt:lpstr>
      <vt:lpstr>Primary Action Examples</vt:lpstr>
      <vt:lpstr>Guidance</vt:lpstr>
      <vt:lpstr>Progressive Disclosure Examples</vt:lpstr>
      <vt:lpstr>Efficiency</vt:lpstr>
      <vt:lpstr>Efficiency</vt:lpstr>
      <vt:lpstr>Efficiency</vt:lpstr>
      <vt:lpstr>Efficiency</vt:lpstr>
      <vt:lpstr>Sequence and Flow Example</vt:lpstr>
      <vt:lpstr>Efficiency</vt:lpstr>
      <vt:lpstr>Good Defaults Examples</vt:lpstr>
      <vt:lpstr>Efficiency</vt:lpstr>
      <vt:lpstr>Customization Example</vt:lpstr>
      <vt:lpstr>Efficiency</vt:lpstr>
      <vt:lpstr>Perceived Performance Example</vt:lpstr>
      <vt:lpstr>Error Handling</vt:lpstr>
      <vt:lpstr>Error Handling</vt:lpstr>
      <vt:lpstr>Error Handling</vt:lpstr>
      <vt:lpstr>Error Handling</vt:lpstr>
      <vt:lpstr>Error Prevention Examples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Design Principles</dc:title>
  <dc:creator>Elina Racholova</dc:creator>
  <cp:lastModifiedBy>Elina Racholova</cp:lastModifiedBy>
  <cp:revision>202</cp:revision>
  <dcterms:created xsi:type="dcterms:W3CDTF">2015-09-22T08:28:29Z</dcterms:created>
  <dcterms:modified xsi:type="dcterms:W3CDTF">2015-10-08T11:01:13Z</dcterms:modified>
</cp:coreProperties>
</file>